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>
        <p:scale>
          <a:sx n="50" d="100"/>
          <a:sy n="50" d="100"/>
        </p:scale>
        <p:origin x="-1901" y="-8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85839-BE1D-4096-82B3-54FE00180A3A}" type="datetimeFigureOut">
              <a:rPr lang="uk-UA" smtClean="0"/>
              <a:t>19.11.2024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2BA2-A902-496A-A784-F23CC44EE7C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00008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85839-BE1D-4096-82B3-54FE00180A3A}" type="datetimeFigureOut">
              <a:rPr lang="uk-UA" smtClean="0"/>
              <a:t>19.11.2024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2BA2-A902-496A-A784-F23CC44EE7C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1909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85839-BE1D-4096-82B3-54FE00180A3A}" type="datetimeFigureOut">
              <a:rPr lang="uk-UA" smtClean="0"/>
              <a:t>19.11.2024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2BA2-A902-496A-A784-F23CC44EE7C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75403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85839-BE1D-4096-82B3-54FE00180A3A}" type="datetimeFigureOut">
              <a:rPr lang="uk-UA" smtClean="0"/>
              <a:t>19.11.2024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2BA2-A902-496A-A784-F23CC44EE7C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28186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85839-BE1D-4096-82B3-54FE00180A3A}" type="datetimeFigureOut">
              <a:rPr lang="uk-UA" smtClean="0"/>
              <a:t>19.11.2024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2BA2-A902-496A-A784-F23CC44EE7C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83988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85839-BE1D-4096-82B3-54FE00180A3A}" type="datetimeFigureOut">
              <a:rPr lang="uk-UA" smtClean="0"/>
              <a:t>19.11.2024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2BA2-A902-496A-A784-F23CC44EE7C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10067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85839-BE1D-4096-82B3-54FE00180A3A}" type="datetimeFigureOut">
              <a:rPr lang="uk-UA" smtClean="0"/>
              <a:t>19.11.2024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2BA2-A902-496A-A784-F23CC44EE7C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14164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85839-BE1D-4096-82B3-54FE00180A3A}" type="datetimeFigureOut">
              <a:rPr lang="uk-UA" smtClean="0"/>
              <a:t>19.11.2024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2BA2-A902-496A-A784-F23CC44EE7C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86310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85839-BE1D-4096-82B3-54FE00180A3A}" type="datetimeFigureOut">
              <a:rPr lang="uk-UA" smtClean="0"/>
              <a:t>19.11.2024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2BA2-A902-496A-A784-F23CC44EE7C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9576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85839-BE1D-4096-82B3-54FE00180A3A}" type="datetimeFigureOut">
              <a:rPr lang="uk-UA" smtClean="0"/>
              <a:t>19.11.2024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2BA2-A902-496A-A784-F23CC44EE7C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7516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85839-BE1D-4096-82B3-54FE00180A3A}" type="datetimeFigureOut">
              <a:rPr lang="uk-UA" smtClean="0"/>
              <a:t>19.11.2024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2BA2-A902-496A-A784-F23CC44EE7C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64724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85839-BE1D-4096-82B3-54FE00180A3A}" type="datetimeFigureOut">
              <a:rPr lang="uk-UA" smtClean="0"/>
              <a:t>19.11.2024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42BA2-A902-496A-A784-F23CC44EE7C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231999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BC45055-B5D2-4DF8-9689-58093DC41B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9600" dirty="0">
                <a:solidFill>
                  <a:srgbClr val="C00000"/>
                </a:solidFill>
                <a:latin typeface="Arial Black" panose="020B0A04020102020204" pitchFamily="34" charset="0"/>
              </a:rPr>
              <a:t>1000</a:t>
            </a:r>
            <a:r>
              <a:rPr lang="uk-UA" dirty="0"/>
              <a:t> </a:t>
            </a:r>
            <a:br>
              <a:rPr lang="uk-UA" dirty="0"/>
            </a:br>
            <a:r>
              <a:rPr lang="uk-UA" i="1" dirty="0">
                <a:solidFill>
                  <a:srgbClr val="7030A0"/>
                </a:solidFill>
                <a:latin typeface="Arial Black" panose="020B0A04020102020204" pitchFamily="34" charset="0"/>
              </a:rPr>
              <a:t>днів війни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xmlns="" id="{67F2B91B-2650-4122-8E10-124224AC34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30203"/>
            <a:ext cx="9144000" cy="1655762"/>
          </a:xfrm>
        </p:spPr>
        <p:txBody>
          <a:bodyPr>
            <a:normAutofit/>
          </a:bodyPr>
          <a:lstStyle/>
          <a:p>
            <a:r>
              <a:rPr lang="uk-UA" sz="7200" dirty="0">
                <a:solidFill>
                  <a:srgbClr val="92D050"/>
                </a:solidFill>
              </a:rPr>
              <a:t>Виховна годинна</a:t>
            </a:r>
          </a:p>
        </p:txBody>
      </p:sp>
    </p:spTree>
    <p:extLst>
      <p:ext uri="{BB962C8B-B14F-4D97-AF65-F5344CB8AC3E}">
        <p14:creationId xmlns:p14="http://schemas.microsoft.com/office/powerpoint/2010/main" val="1007712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CDD4FD1-F722-42DF-911B-33ABD521B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7200" dirty="0">
                <a:solidFill>
                  <a:srgbClr val="002060"/>
                </a:solidFill>
                <a:latin typeface="Arial Black" panose="020B0A04020102020204" pitchFamily="34" charset="0"/>
              </a:rPr>
              <a:t>1000 днів війни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7DDEC0F0-0A8C-4855-AD25-86DBAC203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78778"/>
            <a:ext cx="12192000" cy="5426822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uk-UA" sz="7200" i="1" dirty="0">
                <a:solidFill>
                  <a:srgbClr val="C00000"/>
                </a:solidFill>
                <a:latin typeface="Arial Narrow" panose="020B0606020202030204" pitchFamily="34" charset="0"/>
              </a:rPr>
              <a:t>ЖАХЛИВИЙ РАНОК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uk-UA" sz="7200" i="1" dirty="0">
                <a:latin typeface="Arial Narrow" panose="020B0606020202030204" pitchFamily="34" charset="0"/>
              </a:rPr>
              <a:t>                   </a:t>
            </a:r>
            <a:r>
              <a:rPr lang="uk-UA" sz="7200" i="1" dirty="0">
                <a:solidFill>
                  <a:schemeClr val="tx2">
                    <a:lumMod val="25000"/>
                  </a:schemeClr>
                </a:solidFill>
                <a:latin typeface="Arial Narrow" panose="020B0606020202030204" pitchFamily="34" charset="0"/>
              </a:rPr>
              <a:t>ПЕРШІ ВИБУХИ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uk-UA" sz="7200" i="1" dirty="0">
                <a:latin typeface="Arial Narrow" panose="020B0606020202030204" pitchFamily="34" charset="0"/>
              </a:rPr>
              <a:t>                                      </a:t>
            </a:r>
            <a:r>
              <a:rPr lang="uk-UA" sz="7200" i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ОКУПАЦІЯ</a:t>
            </a:r>
            <a:r>
              <a:rPr lang="uk-UA" sz="7200" i="1" dirty="0">
                <a:latin typeface="Arial Narrow" panose="020B060602020203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532004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CDD4FD1-F722-42DF-911B-33ABD521B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7200" dirty="0">
                <a:solidFill>
                  <a:srgbClr val="002060"/>
                </a:solidFill>
                <a:latin typeface="Arial Black" panose="020B0A04020102020204" pitchFamily="34" charset="0"/>
              </a:rPr>
              <a:t>1000 днів війни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7DDEC0F0-0A8C-4855-AD25-86DBAC203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023" y="1485863"/>
            <a:ext cx="11949953" cy="5372137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uk-UA" sz="8000" i="1" dirty="0">
                <a:solidFill>
                  <a:srgbClr val="C00000"/>
                </a:solidFill>
                <a:latin typeface="Arial Narrow" panose="020B0606020202030204" pitchFamily="34" charset="0"/>
              </a:rPr>
              <a:t>ЗРАДА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uk-UA" sz="8000" i="1" dirty="0">
                <a:latin typeface="Arial Narrow" panose="020B0606020202030204" pitchFamily="34" charset="0"/>
              </a:rPr>
              <a:t>           </a:t>
            </a:r>
            <a:r>
              <a:rPr lang="uk-UA" sz="8000" i="1" dirty="0">
                <a:solidFill>
                  <a:schemeClr val="bg2">
                    <a:lumMod val="50000"/>
                  </a:schemeClr>
                </a:solidFill>
                <a:latin typeface="Arial Narrow" panose="020B0606020202030204" pitchFamily="34" charset="0"/>
              </a:rPr>
              <a:t>АРЕШТИ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uk-UA" sz="8000" i="1" dirty="0">
                <a:latin typeface="Arial Narrow" panose="020B0606020202030204" pitchFamily="34" charset="0"/>
              </a:rPr>
              <a:t>                       </a:t>
            </a:r>
            <a:r>
              <a:rPr lang="uk-UA" sz="8000" i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ПЕРШІ АНГЕЛИ </a:t>
            </a:r>
          </a:p>
        </p:txBody>
      </p:sp>
    </p:spTree>
    <p:extLst>
      <p:ext uri="{BB962C8B-B14F-4D97-AF65-F5344CB8AC3E}">
        <p14:creationId xmlns:p14="http://schemas.microsoft.com/office/powerpoint/2010/main" val="2589354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CDD4FD1-F722-42DF-911B-33ABD521B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7200" dirty="0">
                <a:solidFill>
                  <a:srgbClr val="002060"/>
                </a:solidFill>
                <a:latin typeface="Arial Black" panose="020B0A04020102020204" pitchFamily="34" charset="0"/>
              </a:rPr>
              <a:t>1000 днів війни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7DDEC0F0-0A8C-4855-AD25-86DBAC203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10353"/>
            <a:ext cx="12192000" cy="5447647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uk-UA" sz="7200" i="1" dirty="0">
                <a:solidFill>
                  <a:srgbClr val="C00000"/>
                </a:solidFill>
                <a:latin typeface="Arial Narrow" panose="020B0606020202030204" pitchFamily="34" charset="0"/>
              </a:rPr>
              <a:t>БОЙОВІ ЗІТКНЕННЯ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uk-UA" sz="7200" i="1" dirty="0">
                <a:latin typeface="Arial Narrow" panose="020B0606020202030204" pitchFamily="34" charset="0"/>
              </a:rPr>
              <a:t>                            </a:t>
            </a:r>
            <a:r>
              <a:rPr lang="uk-UA" sz="8000" i="1" dirty="0">
                <a:solidFill>
                  <a:schemeClr val="tx2">
                    <a:lumMod val="25000"/>
                  </a:schemeClr>
                </a:solidFill>
                <a:latin typeface="Arial Narrow" panose="020B0606020202030204" pitchFamily="34" charset="0"/>
              </a:rPr>
              <a:t>ПОЛОН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uk-UA" sz="7200" i="1" dirty="0">
                <a:latin typeface="Arial Narrow" panose="020B0606020202030204" pitchFamily="34" charset="0"/>
              </a:rPr>
              <a:t>                                     </a:t>
            </a:r>
            <a:r>
              <a:rPr lang="uk-UA" sz="8000" i="1" dirty="0">
                <a:solidFill>
                  <a:srgbClr val="FFFF00"/>
                </a:solidFill>
                <a:latin typeface="Arial Narrow" panose="020B0606020202030204" pitchFamily="34" charset="0"/>
              </a:rPr>
              <a:t>МОЛИТВА</a:t>
            </a:r>
            <a:r>
              <a:rPr lang="uk-UA" sz="7200" i="1" dirty="0">
                <a:latin typeface="Arial Narrow" panose="020B060602020203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049155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CDD4FD1-F722-42DF-911B-33ABD521B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7200" dirty="0">
                <a:solidFill>
                  <a:srgbClr val="002060"/>
                </a:solidFill>
                <a:latin typeface="Arial Black" panose="020B0A04020102020204" pitchFamily="34" charset="0"/>
              </a:rPr>
              <a:t>1000 днів війни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7DDEC0F0-0A8C-4855-AD25-86DBAC203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78778"/>
            <a:ext cx="12192000" cy="5426822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uk-UA" sz="7200" i="1" dirty="0">
                <a:solidFill>
                  <a:srgbClr val="C00000"/>
                </a:solidFill>
                <a:latin typeface="Arial Narrow" panose="020B0606020202030204" pitchFamily="34" charset="0"/>
              </a:rPr>
              <a:t>  ЖАХ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uk-UA" sz="7200" i="1" dirty="0">
                <a:latin typeface="Arial Narrow" panose="020B0606020202030204" pitchFamily="34" charset="0"/>
              </a:rPr>
              <a:t>             </a:t>
            </a:r>
            <a:r>
              <a:rPr lang="uk-UA" sz="7200" i="1" dirty="0">
                <a:solidFill>
                  <a:srgbClr val="FF0000"/>
                </a:solidFill>
                <a:latin typeface="Arial Narrow" panose="020B0606020202030204" pitchFamily="34" charset="0"/>
              </a:rPr>
              <a:t>БІЛЬ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uk-UA" sz="7200" i="1" dirty="0">
                <a:latin typeface="Arial Narrow" panose="020B0606020202030204" pitchFamily="34" charset="0"/>
              </a:rPr>
              <a:t>                       </a:t>
            </a:r>
            <a:r>
              <a:rPr lang="uk-UA" sz="7200" i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НЕВИЗНАЧЕНІСТЬ</a:t>
            </a:r>
            <a:r>
              <a:rPr lang="uk-UA" sz="7200" i="1" dirty="0">
                <a:latin typeface="Arial Narrow" panose="020B060602020203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029463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CDD4FD1-F722-42DF-911B-33ABD521B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7200" dirty="0">
                <a:solidFill>
                  <a:srgbClr val="002060"/>
                </a:solidFill>
                <a:latin typeface="Arial Black" panose="020B0A04020102020204" pitchFamily="34" charset="0"/>
              </a:rPr>
              <a:t>1000 днів війни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7DDEC0F0-0A8C-4855-AD25-86DBAC203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78778"/>
            <a:ext cx="12192000" cy="5426822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uk-UA" sz="7200" i="1" dirty="0">
                <a:latin typeface="Arial Narrow" panose="020B0606020202030204" pitchFamily="34" charset="0"/>
              </a:rPr>
              <a:t>ДОБРОВОЛЬЦІ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uk-UA" sz="7200" i="1" dirty="0">
                <a:latin typeface="Arial Narrow" panose="020B0606020202030204" pitchFamily="34" charset="0"/>
              </a:rPr>
              <a:t>                   </a:t>
            </a:r>
            <a:r>
              <a:rPr lang="uk-UA" sz="7200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ВОЛОНТЕРИ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uk-UA" sz="7200" i="1" dirty="0">
                <a:latin typeface="Arial Narrow" panose="020B0606020202030204" pitchFamily="34" charset="0"/>
              </a:rPr>
              <a:t>                                      </a:t>
            </a:r>
            <a:r>
              <a:rPr lang="uk-UA" sz="7200" i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 Narrow" panose="020B0606020202030204" pitchFamily="34" charset="0"/>
              </a:rPr>
              <a:t>ПАРТНЕРИ</a:t>
            </a:r>
            <a:r>
              <a:rPr lang="uk-UA" sz="7200" i="1" dirty="0">
                <a:latin typeface="Arial Narrow" panose="020B0606020202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41655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CDD4FD1-F722-42DF-911B-33ABD521B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7200" dirty="0">
                <a:solidFill>
                  <a:srgbClr val="002060"/>
                </a:solidFill>
                <a:latin typeface="Arial Black" panose="020B0A04020102020204" pitchFamily="34" charset="0"/>
              </a:rPr>
              <a:t>1000 днів війни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7DDEC0F0-0A8C-4855-AD25-86DBAC203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34440"/>
            <a:ext cx="12192000" cy="626364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1200"/>
              </a:spcBef>
              <a:buNone/>
            </a:pPr>
            <a:r>
              <a:rPr lang="uk-UA" sz="8000" b="1" i="1" dirty="0">
                <a:latin typeface="Arial Narrow" panose="020B0606020202030204" pitchFamily="34" charset="0"/>
              </a:rPr>
              <a:t>ЗГУРТОВАНІСТЬ</a:t>
            </a:r>
          </a:p>
          <a:p>
            <a:pPr marL="0" indent="0">
              <a:lnSpc>
                <a:spcPct val="150000"/>
              </a:lnSpc>
              <a:spcBef>
                <a:spcPts val="1200"/>
              </a:spcBef>
              <a:buNone/>
            </a:pPr>
            <a:r>
              <a:rPr lang="uk-UA" sz="7200" i="1" dirty="0">
                <a:latin typeface="Arial Narrow" panose="020B0606020202030204" pitchFamily="34" charset="0"/>
              </a:rPr>
              <a:t>                               </a:t>
            </a:r>
            <a:r>
              <a:rPr lang="uk-UA" sz="8000" b="1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ВОЛЯ</a:t>
            </a:r>
          </a:p>
          <a:p>
            <a:pPr marL="0" indent="0">
              <a:lnSpc>
                <a:spcPct val="150000"/>
              </a:lnSpc>
              <a:spcBef>
                <a:spcPts val="1200"/>
              </a:spcBef>
              <a:buNone/>
            </a:pPr>
            <a:r>
              <a:rPr lang="uk-UA" sz="7200" i="1" dirty="0">
                <a:latin typeface="Arial Narrow" panose="020B0606020202030204" pitchFamily="34" charset="0"/>
              </a:rPr>
              <a:t>                                            </a:t>
            </a:r>
            <a:r>
              <a:rPr lang="uk-UA" sz="8000" b="1" i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 Narrow" panose="020B0606020202030204" pitchFamily="34" charset="0"/>
              </a:rPr>
              <a:t>НАДІЯ</a:t>
            </a:r>
            <a:r>
              <a:rPr lang="uk-UA" sz="7200" i="1" dirty="0">
                <a:latin typeface="Arial Narrow" panose="020B0606020202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96423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CDD4FD1-F722-42DF-911B-33ABD521B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7200" dirty="0">
                <a:solidFill>
                  <a:srgbClr val="002060"/>
                </a:solidFill>
                <a:latin typeface="Arial Black" panose="020B0A04020102020204" pitchFamily="34" charset="0"/>
              </a:rPr>
              <a:t>1000 днів війни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7DDEC0F0-0A8C-4855-AD25-86DBAC203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3632" y="2098134"/>
            <a:ext cx="12205631" cy="4759864"/>
          </a:xfrm>
          <a:solidFill>
            <a:schemeClr val="accent5">
              <a:lumMod val="50000"/>
            </a:schemeClr>
          </a:solidFill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uk-UA" sz="10000" b="1" i="1" u="sng" dirty="0">
                <a:solidFill>
                  <a:srgbClr val="FFFF00"/>
                </a:solidFill>
                <a:latin typeface="Arial Narrow" panose="020B0606020202030204" pitchFamily="34" charset="0"/>
              </a:rPr>
              <a:t>ПЕРЕМОГА</a:t>
            </a:r>
            <a:r>
              <a:rPr lang="uk-UA" sz="9600" b="1" i="1" dirty="0">
                <a:latin typeface="Arial Narrow" panose="020B0606020202030204" pitchFamily="34" charset="0"/>
              </a:rPr>
              <a:t> </a:t>
            </a:r>
          </a:p>
        </p:txBody>
      </p:sp>
      <p:pic>
        <p:nvPicPr>
          <p:cNvPr id="1026" name="Picture 2" descr="Трезубец Украины. Что означает этот герб страны. По передаче украинского  иновещания на русском языке">
            <a:extLst>
              <a:ext uri="{FF2B5EF4-FFF2-40B4-BE49-F238E27FC236}">
                <a16:creationId xmlns:a16="http://schemas.microsoft.com/office/drawing/2014/main" xmlns="" id="{BA5C5134-5153-434E-A817-60C5EFE3F7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98135"/>
            <a:ext cx="2551748" cy="1944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Територіальна оборона Харківської області - ТРО">
            <a:extLst>
              <a:ext uri="{FF2B5EF4-FFF2-40B4-BE49-F238E27FC236}">
                <a16:creationId xmlns:a16="http://schemas.microsoft.com/office/drawing/2014/main" xmlns="" id="{8B56655D-6DA8-46E5-8342-F542473F15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434841"/>
            <a:ext cx="2551747" cy="2407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Генштаб ЗСУ змінює формат зведень про ситуацію на фронті - Детектор медіа.">
            <a:extLst>
              <a:ext uri="{FF2B5EF4-FFF2-40B4-BE49-F238E27FC236}">
                <a16:creationId xmlns:a16="http://schemas.microsoft.com/office/drawing/2014/main" xmlns="" id="{9ECF2590-1DAE-4C4D-B8E7-1B944FAAEE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5160" y="4042632"/>
            <a:ext cx="5882640" cy="2815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хейтспіч - Добровольці - YouTube">
            <a:extLst>
              <a:ext uri="{FF2B5EF4-FFF2-40B4-BE49-F238E27FC236}">
                <a16:creationId xmlns:a16="http://schemas.microsoft.com/office/drawing/2014/main" xmlns="" id="{71A52475-5394-4931-A799-D12C9FCD12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1212" y="4434841"/>
            <a:ext cx="2490787" cy="2423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Інтернаціональний легіон територіальної оборони України — Вікіпедія">
            <a:extLst>
              <a:ext uri="{FF2B5EF4-FFF2-40B4-BE49-F238E27FC236}">
                <a16:creationId xmlns:a16="http://schemas.microsoft.com/office/drawing/2014/main" xmlns="" id="{C066155D-9E6C-4FE7-8424-33984D2D10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0251" y="2098135"/>
            <a:ext cx="2551748" cy="1940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5282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</TotalTime>
  <Words>60</Words>
  <Application>Microsoft Office PowerPoint</Application>
  <PresentationFormat>Произвольный</PresentationFormat>
  <Paragraphs>28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1000  днів війни</vt:lpstr>
      <vt:lpstr>1000 днів війни</vt:lpstr>
      <vt:lpstr>1000 днів війни</vt:lpstr>
      <vt:lpstr>1000 днів війни</vt:lpstr>
      <vt:lpstr>1000 днів війни</vt:lpstr>
      <vt:lpstr>1000 днів війни</vt:lpstr>
      <vt:lpstr>1000 днів війни</vt:lpstr>
      <vt:lpstr>1000 днів війни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1000 днів війни</dc:title>
  <dc:creator>Administrator</dc:creator>
  <cp:lastModifiedBy>User</cp:lastModifiedBy>
  <cp:revision>56</cp:revision>
  <dcterms:created xsi:type="dcterms:W3CDTF">2024-11-17T17:04:27Z</dcterms:created>
  <dcterms:modified xsi:type="dcterms:W3CDTF">2024-11-19T09:18:40Z</dcterms:modified>
</cp:coreProperties>
</file>